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"/>
  </p:notesMasterIdLst>
  <p:sldIdLst>
    <p:sldId id="257" r:id="rId2"/>
    <p:sldId id="258" r:id="rId3"/>
  </p:sldIdLst>
  <p:sldSz cx="43891200" cy="24688800"/>
  <p:notesSz cx="6858000" cy="9144000"/>
  <p:defaultTextStyle>
    <a:defPPr>
      <a:defRPr lang="en-US"/>
    </a:defPPr>
    <a:lvl1pPr marL="0" algn="l" defTabSz="2125482" rtl="0" eaLnBrk="1" latinLnBrk="0" hangingPunct="1">
      <a:defRPr sz="4184" kern="1200">
        <a:solidFill>
          <a:schemeClr val="tx1"/>
        </a:solidFill>
        <a:latin typeface="+mn-lt"/>
        <a:ea typeface="+mn-ea"/>
        <a:cs typeface="+mn-cs"/>
      </a:defRPr>
    </a:lvl1pPr>
    <a:lvl2pPr marL="1062741" algn="l" defTabSz="2125482" rtl="0" eaLnBrk="1" latinLnBrk="0" hangingPunct="1">
      <a:defRPr sz="4184" kern="1200">
        <a:solidFill>
          <a:schemeClr val="tx1"/>
        </a:solidFill>
        <a:latin typeface="+mn-lt"/>
        <a:ea typeface="+mn-ea"/>
        <a:cs typeface="+mn-cs"/>
      </a:defRPr>
    </a:lvl2pPr>
    <a:lvl3pPr marL="2125482" algn="l" defTabSz="2125482" rtl="0" eaLnBrk="1" latinLnBrk="0" hangingPunct="1">
      <a:defRPr sz="4184" kern="1200">
        <a:solidFill>
          <a:schemeClr val="tx1"/>
        </a:solidFill>
        <a:latin typeface="+mn-lt"/>
        <a:ea typeface="+mn-ea"/>
        <a:cs typeface="+mn-cs"/>
      </a:defRPr>
    </a:lvl3pPr>
    <a:lvl4pPr marL="3188223" algn="l" defTabSz="2125482" rtl="0" eaLnBrk="1" latinLnBrk="0" hangingPunct="1">
      <a:defRPr sz="4184" kern="1200">
        <a:solidFill>
          <a:schemeClr val="tx1"/>
        </a:solidFill>
        <a:latin typeface="+mn-lt"/>
        <a:ea typeface="+mn-ea"/>
        <a:cs typeface="+mn-cs"/>
      </a:defRPr>
    </a:lvl4pPr>
    <a:lvl5pPr marL="4250964" algn="l" defTabSz="2125482" rtl="0" eaLnBrk="1" latinLnBrk="0" hangingPunct="1">
      <a:defRPr sz="4184" kern="1200">
        <a:solidFill>
          <a:schemeClr val="tx1"/>
        </a:solidFill>
        <a:latin typeface="+mn-lt"/>
        <a:ea typeface="+mn-ea"/>
        <a:cs typeface="+mn-cs"/>
      </a:defRPr>
    </a:lvl5pPr>
    <a:lvl6pPr marL="5313705" algn="l" defTabSz="2125482" rtl="0" eaLnBrk="1" latinLnBrk="0" hangingPunct="1">
      <a:defRPr sz="4184" kern="1200">
        <a:solidFill>
          <a:schemeClr val="tx1"/>
        </a:solidFill>
        <a:latin typeface="+mn-lt"/>
        <a:ea typeface="+mn-ea"/>
        <a:cs typeface="+mn-cs"/>
      </a:defRPr>
    </a:lvl6pPr>
    <a:lvl7pPr marL="6376445" algn="l" defTabSz="2125482" rtl="0" eaLnBrk="1" latinLnBrk="0" hangingPunct="1">
      <a:defRPr sz="4184" kern="1200">
        <a:solidFill>
          <a:schemeClr val="tx1"/>
        </a:solidFill>
        <a:latin typeface="+mn-lt"/>
        <a:ea typeface="+mn-ea"/>
        <a:cs typeface="+mn-cs"/>
      </a:defRPr>
    </a:lvl7pPr>
    <a:lvl8pPr marL="7439187" algn="l" defTabSz="2125482" rtl="0" eaLnBrk="1" latinLnBrk="0" hangingPunct="1">
      <a:defRPr sz="4184" kern="1200">
        <a:solidFill>
          <a:schemeClr val="tx1"/>
        </a:solidFill>
        <a:latin typeface="+mn-lt"/>
        <a:ea typeface="+mn-ea"/>
        <a:cs typeface="+mn-cs"/>
      </a:defRPr>
    </a:lvl8pPr>
    <a:lvl9pPr marL="8501927" algn="l" defTabSz="2125482" rtl="0" eaLnBrk="1" latinLnBrk="0" hangingPunct="1">
      <a:defRPr sz="41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76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307" autoAdjust="0"/>
    <p:restoredTop sz="95207" autoAdjust="0"/>
  </p:normalViewPr>
  <p:slideViewPr>
    <p:cSldViewPr snapToGrid="0">
      <p:cViewPr varScale="1">
        <p:scale>
          <a:sx n="23" d="100"/>
          <a:sy n="23" d="100"/>
        </p:scale>
        <p:origin x="496" y="40"/>
      </p:cViewPr>
      <p:guideLst>
        <p:guide orient="horz" pos="7776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CC7F2-E90A-414F-8686-ACE5AB63EFC1}" type="datetimeFigureOut">
              <a:rPr lang="en-US" smtClean="0"/>
              <a:t>3/10/2021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9935E-E14F-45BE-8B10-F7FE2E98BB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1pPr>
    <a:lvl2pPr marL="391866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2pPr>
    <a:lvl3pPr marL="783732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3pPr>
    <a:lvl4pPr marL="1175598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4pPr>
    <a:lvl5pPr marL="1567464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5pPr>
    <a:lvl6pPr marL="1959331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6pPr>
    <a:lvl7pPr marL="2351197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7pPr>
    <a:lvl8pPr marL="2743063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8pPr>
    <a:lvl9pPr marL="3134929" algn="l" defTabSz="783732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Empty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9935E-E14F-45BE-8B10-F7FE2E98BB5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73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4040507"/>
            <a:ext cx="32918400" cy="859536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2967337"/>
            <a:ext cx="32918400" cy="5960743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BD1B-3091-4572-9956-D36DCF42631E}" type="datetimeFigureOut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65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BD1B-3091-4572-9956-D36DCF42631E}" type="datetimeFigureOut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78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0" y="1314450"/>
            <a:ext cx="9464040" cy="209226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1314450"/>
            <a:ext cx="27843480" cy="209226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BD1B-3091-4572-9956-D36DCF42631E}" type="datetimeFigureOut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360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BD1B-3091-4572-9956-D36DCF42631E}" type="datetimeFigureOut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890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0" y="6155059"/>
            <a:ext cx="37856160" cy="10269853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0" y="16522069"/>
            <a:ext cx="37856160" cy="5400673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BD1B-3091-4572-9956-D36DCF42631E}" type="datetimeFigureOut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3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6572250"/>
            <a:ext cx="18653760" cy="156648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6572250"/>
            <a:ext cx="18653760" cy="156648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BD1B-3091-4572-9956-D36DCF42631E}" type="datetimeFigureOut">
              <a:rPr lang="en-US" smtClean="0"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13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314452"/>
            <a:ext cx="37856160" cy="47720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39" y="6052187"/>
            <a:ext cx="18568033" cy="2966083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39" y="9018270"/>
            <a:ext cx="18568033" cy="132645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0" y="6052187"/>
            <a:ext cx="18659477" cy="2966083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0" y="9018270"/>
            <a:ext cx="18659477" cy="132645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BD1B-3091-4572-9956-D36DCF42631E}" type="datetimeFigureOut">
              <a:rPr lang="en-US" smtClean="0"/>
              <a:t>3/10/2021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39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BD1B-3091-4572-9956-D36DCF42631E}" type="datetimeFigureOut">
              <a:rPr lang="en-US" smtClean="0"/>
              <a:t>3/10/2021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BD1B-3091-4572-9956-D36DCF42631E}" type="datetimeFigureOut">
              <a:rPr lang="en-US" smtClean="0"/>
              <a:t>3/10/2021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6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1645920"/>
            <a:ext cx="14156053" cy="57607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3554732"/>
            <a:ext cx="22219920" cy="1754505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7406640"/>
            <a:ext cx="14156053" cy="13721717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BD1B-3091-4572-9956-D36DCF42631E}" type="datetimeFigureOut">
              <a:rPr lang="en-US" smtClean="0"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778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1645920"/>
            <a:ext cx="14156053" cy="57607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3554732"/>
            <a:ext cx="22219920" cy="1754505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7406640"/>
            <a:ext cx="14156053" cy="13721717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2BD1B-3091-4572-9956-D36DCF42631E}" type="datetimeFigureOut">
              <a:rPr lang="en-US" smtClean="0"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1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314452"/>
            <a:ext cx="37856160" cy="4772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6572250"/>
            <a:ext cx="37856160" cy="15664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22882862"/>
            <a:ext cx="9875520" cy="1314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2BD1B-3091-4572-9956-D36DCF42631E}" type="datetimeFigureOut">
              <a:rPr lang="en-US" smtClean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22882862"/>
            <a:ext cx="14813280" cy="1314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22882862"/>
            <a:ext cx="9875520" cy="1314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8BDDA-7B18-4AC1-A2AA-60372D0E54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45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gif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gif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021"/>
            <a:ext cx="22237430" cy="983051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6600" b="1" dirty="0"/>
              <a:t>1661: Detecting </a:t>
            </a:r>
            <a:r>
              <a:rPr lang="en-US" sz="7000" b="1" dirty="0"/>
              <a:t>Micro-Expression</a:t>
            </a:r>
            <a:r>
              <a:rPr lang="en-US" sz="6600" b="1" dirty="0"/>
              <a:t> Occurrences in Videos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4502" y="1372716"/>
            <a:ext cx="18723924" cy="1484664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4600" b="1" dirty="0"/>
              <a:t>Liong Gen Bing 1161104505</a:t>
            </a:r>
          </a:p>
          <a:p>
            <a:pPr>
              <a:lnSpc>
                <a:spcPct val="100000"/>
              </a:lnSpc>
              <a:spcBef>
                <a:spcPts val="489"/>
              </a:spcBef>
            </a:pPr>
            <a:r>
              <a:rPr lang="en-US" sz="4600" b="1" dirty="0"/>
              <a:t>Supervisor: Dr. John See Su Yang	 Moderator: Dr. Wong Lai Kuan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20171" y="10108001"/>
            <a:ext cx="12702056" cy="33442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To design and develop a </a:t>
            </a:r>
            <a:r>
              <a:rPr lang="en-US" sz="3200" b="1" dirty="0"/>
              <a:t>robust approach </a:t>
            </a:r>
            <a:r>
              <a:rPr lang="en-US" sz="3200" dirty="0"/>
              <a:t>for spotting facial micro- and macro-expression occurrences from the long videos.</a:t>
            </a:r>
          </a:p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To understand the limitation of methodologies in literature and adopt the suitable techniques with some </a:t>
            </a:r>
            <a:r>
              <a:rPr lang="en-US" sz="3200" b="1" dirty="0"/>
              <a:t>improvements</a:t>
            </a:r>
            <a:r>
              <a:rPr lang="en-US" sz="3200" dirty="0"/>
              <a:t>.</a:t>
            </a:r>
          </a:p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To establish a </a:t>
            </a:r>
            <a:r>
              <a:rPr lang="en-US" sz="3200" b="1" dirty="0"/>
              <a:t>viable metric </a:t>
            </a:r>
            <a:r>
              <a:rPr lang="en-US" sz="3200" dirty="0"/>
              <a:t>of measuring the efficacy of locating facial expression occurrences and validate the proposed approach.</a:t>
            </a:r>
          </a:p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endParaRPr lang="en-US" sz="3200" dirty="0"/>
          </a:p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endParaRPr lang="en-US" sz="3200" dirty="0"/>
          </a:p>
        </p:txBody>
      </p:sp>
      <p:sp>
        <p:nvSpPr>
          <p:cNvPr id="9" name="Rectangle 8"/>
          <p:cNvSpPr/>
          <p:nvPr/>
        </p:nvSpPr>
        <p:spPr bwMode="auto">
          <a:xfrm>
            <a:off x="29026496" y="1249141"/>
            <a:ext cx="14431227" cy="229727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r>
              <a:rPr lang="en-US" sz="3200" b="1" dirty="0"/>
              <a:t>Comparison between proposed approach against MEGC 2020</a:t>
            </a:r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372840" indent="-37284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Our approach (With </a:t>
            </a:r>
            <a:r>
              <a:rPr lang="en-US" sz="3200" dirty="0" err="1"/>
              <a:t>SOFTNet</a:t>
            </a:r>
            <a:r>
              <a:rPr lang="en-US" sz="3200" dirty="0"/>
              <a:t>) outperforms other methods on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CAS(ME)</a:t>
            </a:r>
            <a:r>
              <a:rPr lang="en-US" sz="3200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while ranked-second on SAMM Long Videos, behind 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original dataset 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authors.</a:t>
            </a:r>
            <a:endParaRPr lang="en-US" sz="3200" b="1" dirty="0"/>
          </a:p>
          <a:p>
            <a:r>
              <a:rPr lang="en-US" sz="3200" b="1" dirty="0"/>
              <a:t>Detail result of proposed </a:t>
            </a:r>
            <a:r>
              <a:rPr lang="en-US" sz="3200" b="1" dirty="0" err="1"/>
              <a:t>SOFTNet</a:t>
            </a:r>
            <a:r>
              <a:rPr lang="en-US" sz="3200" b="1" dirty="0"/>
              <a:t> approach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  <a:p>
            <a:pPr marL="372840" indent="-37284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amount of TP that we 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obtained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is comparable with other approaches whilst with a much lower FP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3200" b="1" dirty="0" smtClean="0"/>
              <a:t>Performance comparison on </a:t>
            </a: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CAS(ME)</a:t>
            </a:r>
            <a:r>
              <a:rPr lang="en-US" sz="3200" b="1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macro-expression</a:t>
            </a:r>
            <a:r>
              <a:rPr lang="en-US" sz="3200" b="1" dirty="0" smtClean="0"/>
              <a:t> </a:t>
            </a:r>
            <a:endParaRPr lang="en-US" sz="3200" dirty="0"/>
          </a:p>
          <a:p>
            <a:pPr marL="372840" indent="-37284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72840" indent="-37284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72840" indent="-37284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372840" indent="-37284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372840" indent="-37284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372840" indent="-372840">
              <a:buFont typeface="Arial" panose="020B0604020202020204" pitchFamily="34" charset="0"/>
              <a:buChar char="•"/>
            </a:pPr>
            <a:r>
              <a:rPr lang="en-US" sz="3200" dirty="0" err="1" smtClean="0"/>
              <a:t>SOFTNet</a:t>
            </a:r>
            <a:r>
              <a:rPr lang="en-US" sz="3200" dirty="0" smtClean="0"/>
              <a:t> </a:t>
            </a:r>
            <a:r>
              <a:rPr lang="en-US" sz="3200" dirty="0"/>
              <a:t>model shows the superiority across various aspects from accuracy to efficiency.</a:t>
            </a:r>
          </a:p>
          <a:p>
            <a:pPr marL="372840" indent="-37284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In pseudo-labeling, unit step outperforms the other functions.</a:t>
            </a:r>
          </a:p>
          <a:p>
            <a:r>
              <a:rPr lang="en-US" sz="3200" b="1" dirty="0" smtClean="0"/>
              <a:t>Class </a:t>
            </a:r>
            <a:r>
              <a:rPr lang="en-US" sz="3200" b="1" dirty="0"/>
              <a:t>Activation Maps</a:t>
            </a:r>
          </a:p>
          <a:p>
            <a:r>
              <a:rPr lang="en-US" sz="3200" b="1" dirty="0"/>
              <a:t>		</a:t>
            </a:r>
          </a:p>
          <a:p>
            <a:endParaRPr lang="en-US" sz="3200" b="1" dirty="0"/>
          </a:p>
          <a:p>
            <a:pPr marL="372840" indent="-372840"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spcAft>
                <a:spcPts val="1222"/>
              </a:spcAft>
            </a:pPr>
            <a:endParaRPr lang="en-US" sz="3200" dirty="0" smtClean="0"/>
          </a:p>
          <a:p>
            <a:pPr>
              <a:spcAft>
                <a:spcPts val="2000"/>
              </a:spcAft>
            </a:pPr>
            <a:endParaRPr lang="en-US" sz="3200" dirty="0"/>
          </a:p>
          <a:p>
            <a:pPr>
              <a:spcBef>
                <a:spcPts val="1222"/>
              </a:spcBef>
            </a:pPr>
            <a:r>
              <a:rPr lang="en-US" sz="3200" b="1" dirty="0"/>
              <a:t>Conclusion</a:t>
            </a:r>
          </a:p>
          <a:p>
            <a:r>
              <a:rPr lang="en-US" sz="3200" dirty="0"/>
              <a:t>We propose a new regression-based strategy towards macro- and micro-expression spotting in long videos and achieved promising results on MEGC 2020 benchmark.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We </a:t>
            </a:r>
            <a:r>
              <a:rPr lang="en-US" sz="3200" dirty="0"/>
              <a:t>re-introduce the AP@[.5:.95] metric for a more consistent measure across expressions.</a:t>
            </a:r>
          </a:p>
          <a:p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72840" indent="-372840">
              <a:buFont typeface="Arial" panose="020B0604020202020204" pitchFamily="34" charset="0"/>
              <a:buChar char="•"/>
            </a:pPr>
            <a:endParaRPr lang="en-MY" sz="3200" dirty="0"/>
          </a:p>
        </p:txBody>
      </p:sp>
      <p:sp>
        <p:nvSpPr>
          <p:cNvPr id="10" name="Rectangle 9"/>
          <p:cNvSpPr/>
          <p:nvPr/>
        </p:nvSpPr>
        <p:spPr>
          <a:xfrm>
            <a:off x="520171" y="3952804"/>
            <a:ext cx="12686443" cy="50633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algn="just">
              <a:defRPr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Micro-expression is subtle and occurs when a person intends to conceal or suppress their inner feeling in high-stake situations. To spot the occurrences, Shallow Optical Flow Three-stream CNN (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SOFTNet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model is proposed to predict a score that captures the likelihood of a frame being in an expression interval. By fashioning the spotting task as a regression problem,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unit step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function is introduced to pseudo-label the frames in the learning process. We demonstrate the efficacy and efficiency of the proposed approach on the recent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MEGC 2020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benchmark, where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state-of-the-art performance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is achieved on CAS(ME)</a:t>
            </a:r>
            <a:r>
              <a:rPr lang="en-US" sz="3200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with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equally promising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results on SAMM Long Videos.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3563046" y="3952804"/>
            <a:ext cx="15182514" cy="202690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algn="just">
              <a:defRPr/>
            </a:pPr>
            <a:endParaRPr lang="en-US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16"/>
              </a:spcAft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defRPr/>
            </a:pP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Proposed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Approach</a:t>
            </a:r>
          </a:p>
          <a:p>
            <a:pPr marL="372840" indent="-372840">
              <a:buFont typeface="Arial" panose="020B0604020202020204" pitchFamily="34" charset="0"/>
              <a:buChar char="•"/>
            </a:pPr>
            <a:r>
              <a:rPr lang="en-US" sz="3200" dirty="0"/>
              <a:t>Feature Extraction - Extract the optical flow features (u, v, ε) that </a:t>
            </a:r>
            <a:r>
              <a:rPr lang="en-US" sz="3200" dirty="0" smtClean="0"/>
              <a:t>represents </a:t>
            </a:r>
            <a:r>
              <a:rPr lang="en-US" sz="3200" dirty="0"/>
              <a:t>each frame.</a:t>
            </a:r>
          </a:p>
          <a:p>
            <a:pPr marL="372840" indent="-372840">
              <a:buFont typeface="Arial" panose="020B0604020202020204" pitchFamily="34" charset="0"/>
              <a:buChar char="•"/>
            </a:pPr>
            <a:r>
              <a:rPr lang="en-US" sz="3200" dirty="0"/>
              <a:t>Pre-processing - Remove global head motion, eye masking, </a:t>
            </a:r>
            <a:r>
              <a:rPr lang="en-US" sz="3200" dirty="0" smtClean="0"/>
              <a:t>ROI </a:t>
            </a:r>
            <a:r>
              <a:rPr lang="en-US" sz="3200" dirty="0"/>
              <a:t>selection, and image resampling.</a:t>
            </a:r>
          </a:p>
          <a:p>
            <a:pPr marL="372840" indent="-372840">
              <a:buFont typeface="Arial" panose="020B0604020202020204" pitchFamily="34" charset="0"/>
              <a:buChar char="•"/>
            </a:pPr>
            <a:r>
              <a:rPr lang="en-US" sz="3200" dirty="0"/>
              <a:t>SOFTNet - Three-stream shallow architecture that takes inputs </a:t>
            </a:r>
            <a:r>
              <a:rPr lang="en-US" sz="3200" dirty="0" smtClean="0"/>
              <a:t>(</a:t>
            </a:r>
            <a:r>
              <a:rPr lang="en-US" sz="3200" dirty="0"/>
              <a:t>u, v, ε) and outputs a spotting confidence score.</a:t>
            </a:r>
          </a:p>
          <a:p>
            <a:pPr marL="372840" indent="-372840">
              <a:buFont typeface="Arial" panose="020B0604020202020204" pitchFamily="34" charset="0"/>
              <a:buChar char="•"/>
            </a:pPr>
            <a:r>
              <a:rPr lang="en-US" sz="3200" dirty="0"/>
              <a:t>Spotting - Smoothing spotting confidence score, then perform </a:t>
            </a:r>
            <a:r>
              <a:rPr lang="en-US" sz="3200" dirty="0" smtClean="0"/>
              <a:t>thresholding </a:t>
            </a:r>
            <a:r>
              <a:rPr lang="en-US" sz="3200" dirty="0"/>
              <a:t>and peak detection</a:t>
            </a:r>
            <a:r>
              <a:rPr lang="en-US" sz="3200" dirty="0" smtClean="0"/>
              <a:t>.</a:t>
            </a:r>
          </a:p>
          <a:p>
            <a:pPr algn="just">
              <a:defRPr/>
            </a:pP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defRPr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</a:p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CAS(ME)</a:t>
            </a:r>
            <a:r>
              <a:rPr lang="en-US" sz="3200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Contains 98 long videos with 300 macro 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and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57 micro-expressions from 22 subjects. </a:t>
            </a:r>
            <a:endParaRPr lang="en-US" sz="3200" baseline="30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SAMM Long Videos – Contains 147 long videos with 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343 macro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159 micro-expressions from 32 subjects. 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Most culturally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diverse datasets in this domain.</a:t>
            </a:r>
          </a:p>
          <a:p>
            <a:endParaRPr lang="en-US" sz="3200" dirty="0" smtClean="0"/>
          </a:p>
          <a:p>
            <a:r>
              <a:rPr lang="en-US" sz="3200" b="1" dirty="0" smtClean="0"/>
              <a:t>Evaluation</a:t>
            </a:r>
            <a:endParaRPr lang="en-US" sz="3200" b="1" dirty="0"/>
          </a:p>
          <a:p>
            <a:pPr marL="372840" indent="-372840">
              <a:buFont typeface="Arial" panose="020B0604020202020204" pitchFamily="34" charset="0"/>
              <a:buChar char="•"/>
            </a:pPr>
            <a:r>
              <a:rPr lang="en-US" sz="3200" dirty="0"/>
              <a:t>Leave-One-Subject-Out (LOSO) </a:t>
            </a:r>
          </a:p>
          <a:p>
            <a:r>
              <a:rPr lang="en-US" sz="3200" dirty="0" smtClean="0"/>
              <a:t>    cross-validation</a:t>
            </a:r>
            <a:endParaRPr lang="en-US" sz="3200" dirty="0"/>
          </a:p>
          <a:p>
            <a:pPr marL="372840" indent="-372840">
              <a:buFont typeface="Arial" panose="020B0604020202020204" pitchFamily="34" charset="0"/>
              <a:buChar char="•"/>
            </a:pPr>
            <a:r>
              <a:rPr lang="en-US" sz="3200" dirty="0"/>
              <a:t>F1-Score (MEGC 2020)</a:t>
            </a:r>
          </a:p>
          <a:p>
            <a:pPr marL="372840" indent="-372840">
              <a:buFont typeface="Arial" panose="020B0604020202020204" pitchFamily="34" charset="0"/>
              <a:buChar char="•"/>
            </a:pPr>
            <a:r>
              <a:rPr lang="en-US" sz="3200" dirty="0"/>
              <a:t>AP@[.5:.95] (Proposed)</a:t>
            </a:r>
            <a:endParaRPr lang="en-MY" sz="3200" dirty="0"/>
          </a:p>
          <a:p>
            <a:endParaRPr lang="en-US" sz="3200" dirty="0"/>
          </a:p>
          <a:p>
            <a:pPr algn="just"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defRPr/>
            </a:pP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93370" y="14545232"/>
            <a:ext cx="12713244" cy="37717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algn="just">
              <a:defRPr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Pre-processing</a:t>
            </a:r>
          </a:p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Eye Masking (Liong et al., 2016)</a:t>
            </a:r>
          </a:p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ROI Selection (Liong et al., 2015, 2016), (J, Li et al., 2018)</a:t>
            </a:r>
          </a:p>
          <a:p>
            <a:pPr algn="just">
              <a:defRPr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Spotting</a:t>
            </a:r>
          </a:p>
          <a:p>
            <a:pPr marL="372840" indent="-37284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LBP-</a:t>
            </a:r>
            <a:r>
              <a:rPr lang="en-MY" altLang="ko-KR" sz="3200" dirty="0"/>
              <a:t>χ</a:t>
            </a:r>
            <a:r>
              <a:rPr lang="en-MY" sz="3200" dirty="0"/>
              <a:t>²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(Moilanen et al., 2014)</a:t>
            </a:r>
          </a:p>
          <a:p>
            <a:pPr marL="372840" indent="-37284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LTP-ML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(J, Li et al., 2018)</a:t>
            </a:r>
          </a:p>
          <a:p>
            <a:pPr marL="372840" indent="-37284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MDMD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(He et al., 2019)</a:t>
            </a:r>
          </a:p>
          <a:p>
            <a:pPr marL="372840" indent="-37284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372840" indent="-37284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0171" y="3021309"/>
            <a:ext cx="12686444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Abstract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FB51FF9-4A4C-964A-8C12-07B1AE83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0256" y="540979"/>
            <a:ext cx="7075304" cy="168969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auto">
          <a:xfrm>
            <a:off x="493371" y="19351892"/>
            <a:ext cx="12713244" cy="48699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propose a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multi-stream shallow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network infused with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optical flow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inputs to regress a score for spotting.</a:t>
            </a:r>
          </a:p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present a new automatic way of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pseudo-labeling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frames to enable the training of a regression model.</a:t>
            </a:r>
          </a:p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demonstrate the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efficacy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of the proposed approach with few extensive experiments.</a:t>
            </a:r>
          </a:p>
          <a:p>
            <a:pPr marL="372840" indent="-372840" algn="just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re-explore the viability of a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spotting metric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provide a fairer and more consistent measure for locating both macro- and micro-expression occurrences.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565551" y="19263876"/>
            <a:ext cx="65313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9259" indent="-559259">
              <a:buFont typeface="Arial" panose="020B0604020202020204" pitchFamily="34" charset="0"/>
              <a:buChar char="•"/>
            </a:pPr>
            <a:r>
              <a:rPr lang="en-US" sz="3200" dirty="0"/>
              <a:t>SOFTNet is able to learn from facial regions that correspond to the Action Unit triggered.</a:t>
            </a:r>
            <a:endParaRPr lang="en-MY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04"/>
          <a:stretch/>
        </p:blipFill>
        <p:spPr>
          <a:xfrm>
            <a:off x="1473335" y="993644"/>
            <a:ext cx="2977311" cy="11255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85" b="4544"/>
          <a:stretch/>
        </p:blipFill>
        <p:spPr>
          <a:xfrm>
            <a:off x="17530416" y="1147772"/>
            <a:ext cx="3138010" cy="104071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35783" y="9139430"/>
            <a:ext cx="12686443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Objectives</a:t>
            </a:r>
            <a:endParaRPr lang="en-US" sz="5400" dirty="0"/>
          </a:p>
        </p:txBody>
      </p:sp>
      <p:sp>
        <p:nvSpPr>
          <p:cNvPr id="39" name="TextBox 38"/>
          <p:cNvSpPr txBox="1"/>
          <p:nvPr/>
        </p:nvSpPr>
        <p:spPr>
          <a:xfrm>
            <a:off x="520171" y="13606567"/>
            <a:ext cx="12686443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Literature Review</a:t>
            </a:r>
            <a:endParaRPr lang="en-US" sz="5400" dirty="0"/>
          </a:p>
        </p:txBody>
      </p:sp>
      <p:sp>
        <p:nvSpPr>
          <p:cNvPr id="40" name="TextBox 39"/>
          <p:cNvSpPr txBox="1"/>
          <p:nvPr/>
        </p:nvSpPr>
        <p:spPr>
          <a:xfrm>
            <a:off x="493371" y="18428562"/>
            <a:ext cx="12713244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Contribution</a:t>
            </a:r>
            <a:endParaRPr lang="en-US" sz="5400" dirty="0"/>
          </a:p>
        </p:txBody>
      </p:sp>
      <p:sp>
        <p:nvSpPr>
          <p:cNvPr id="42" name="TextBox 41"/>
          <p:cNvSpPr txBox="1"/>
          <p:nvPr/>
        </p:nvSpPr>
        <p:spPr>
          <a:xfrm>
            <a:off x="13567753" y="3021309"/>
            <a:ext cx="15177808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Research Methodology</a:t>
            </a:r>
            <a:endParaRPr lang="en-US" sz="5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3244" y="4185010"/>
            <a:ext cx="14860281" cy="824439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9026497" y="368366"/>
            <a:ext cx="14431226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Results and Discussions</a:t>
            </a:r>
            <a:endParaRPr lang="en-US" sz="5400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79598" y="19958082"/>
            <a:ext cx="9253927" cy="3657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17860" y="13585832"/>
            <a:ext cx="6010136" cy="22239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71327" y="13293666"/>
            <a:ext cx="7944189" cy="280829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54145" y="7500540"/>
            <a:ext cx="11234219" cy="363096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04308" y="1939287"/>
            <a:ext cx="12178798" cy="362222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40532" y="18767456"/>
            <a:ext cx="7129710" cy="267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1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14990441" y="15427833"/>
            <a:ext cx="13967324" cy="86447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algn="just"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37747" y="17024653"/>
            <a:ext cx="13098925" cy="704792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algn="just"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997066" y="3034009"/>
            <a:ext cx="13118882" cy="2103856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algn="just">
              <a:defRPr/>
            </a:pPr>
            <a:r>
              <a:rPr 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Results in terms of F1-Score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975975" y="3019857"/>
            <a:ext cx="13981790" cy="1106732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algn="just"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37748" y="3019857"/>
            <a:ext cx="13086724" cy="50633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algn="just">
              <a:defRPr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234" y="4052601"/>
            <a:ext cx="2734189" cy="3069585"/>
          </a:xfrm>
          <a:prstGeom prst="rect">
            <a:avLst/>
          </a:prstGeom>
        </p:spPr>
      </p:pic>
      <p:sp>
        <p:nvSpPr>
          <p:cNvPr id="5" name="TextBox 12"/>
          <p:cNvSpPr txBox="1"/>
          <p:nvPr/>
        </p:nvSpPr>
        <p:spPr bwMode="auto">
          <a:xfrm>
            <a:off x="2049889" y="3058370"/>
            <a:ext cx="4271846" cy="770211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4405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Micro-Expression</a:t>
            </a:r>
            <a:endParaRPr lang="en-US" altLang="ko-KR" sz="4405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12"/>
          <p:cNvSpPr txBox="1"/>
          <p:nvPr/>
        </p:nvSpPr>
        <p:spPr bwMode="auto">
          <a:xfrm>
            <a:off x="7886776" y="3066023"/>
            <a:ext cx="4658345" cy="83099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Macro-Expression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367" y="4184474"/>
            <a:ext cx="2734190" cy="30105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9321" y="7346206"/>
            <a:ext cx="1248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200" dirty="0"/>
              <a:t>0.3s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78896" y="7226101"/>
            <a:ext cx="147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1.73s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16" y="9384171"/>
            <a:ext cx="13136859" cy="63395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9503" y="7083003"/>
            <a:ext cx="3215292" cy="32795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9216" y="6918256"/>
            <a:ext cx="4837036" cy="35642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79978" y="6967309"/>
            <a:ext cx="3623684" cy="34661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7120" y="11316962"/>
            <a:ext cx="2198739" cy="6076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7004" y="10828197"/>
            <a:ext cx="5166725" cy="21228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90456" y="10914122"/>
            <a:ext cx="3660514" cy="11092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96447" y="3411727"/>
            <a:ext cx="9857005" cy="383955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37748" y="2096527"/>
            <a:ext cx="13086724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Example of Expression</a:t>
            </a:r>
            <a:endParaRPr lang="en-US" sz="5400" dirty="0"/>
          </a:p>
        </p:txBody>
      </p:sp>
      <p:sp>
        <p:nvSpPr>
          <p:cNvPr id="28" name="TextBox 27"/>
          <p:cNvSpPr txBox="1"/>
          <p:nvPr/>
        </p:nvSpPr>
        <p:spPr>
          <a:xfrm>
            <a:off x="837747" y="8507008"/>
            <a:ext cx="13098926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Example of when a person is lying</a:t>
            </a:r>
            <a:endParaRPr lang="en-US" sz="5400" dirty="0"/>
          </a:p>
        </p:txBody>
      </p:sp>
      <p:sp>
        <p:nvSpPr>
          <p:cNvPr id="29" name="TextBox 28"/>
          <p:cNvSpPr txBox="1"/>
          <p:nvPr/>
        </p:nvSpPr>
        <p:spPr>
          <a:xfrm>
            <a:off x="14963773" y="2142693"/>
            <a:ext cx="14054222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Pseudo-labeling</a:t>
            </a:r>
            <a:endParaRPr lang="en-US" sz="54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78924" y="4677955"/>
            <a:ext cx="9680573" cy="916495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4603095" y="3957339"/>
            <a:ext cx="4205433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982" dirty="0"/>
              <a:t>Without </a:t>
            </a:r>
            <a:r>
              <a:rPr lang="en-MY" sz="3982" dirty="0" err="1"/>
              <a:t>SOFTNet</a:t>
            </a:r>
            <a:endParaRPr lang="en-MY" sz="3982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678924" y="14841448"/>
            <a:ext cx="9680573" cy="898614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4603095" y="14136319"/>
            <a:ext cx="4205433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982" dirty="0"/>
              <a:t>With </a:t>
            </a:r>
            <a:r>
              <a:rPr lang="en-MY" sz="3982" dirty="0" err="1"/>
              <a:t>SOFTNet</a:t>
            </a:r>
            <a:endParaRPr lang="en-MY" sz="3982" dirty="0"/>
          </a:p>
        </p:txBody>
      </p:sp>
      <p:sp>
        <p:nvSpPr>
          <p:cNvPr id="35" name="TextBox 34"/>
          <p:cNvSpPr txBox="1"/>
          <p:nvPr/>
        </p:nvSpPr>
        <p:spPr>
          <a:xfrm>
            <a:off x="29997066" y="2110679"/>
            <a:ext cx="13129478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Parameter Selection</a:t>
            </a:r>
            <a:endParaRPr lang="en-US" sz="54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1161" y="17431300"/>
            <a:ext cx="12552096" cy="540628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37747" y="16115837"/>
            <a:ext cx="13086724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Result for 5 attempts</a:t>
            </a:r>
            <a:endParaRPr lang="en-US" sz="54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37317" y="16048121"/>
            <a:ext cx="13771460" cy="747399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975975" y="14480660"/>
            <a:ext cx="13981790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Visualization</a:t>
            </a:r>
            <a:endParaRPr lang="en-US" sz="5400" dirty="0"/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1591041" y="361847"/>
            <a:ext cx="11727394" cy="14846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822960" indent="-822960" algn="l" defTabSz="3291840" rtl="0" eaLnBrk="1" latinLnBrk="0" hangingPunct="1">
              <a:lnSpc>
                <a:spcPct val="90000"/>
              </a:lnSpc>
              <a:spcBef>
                <a:spcPts val="3600"/>
              </a:spcBef>
              <a:buFont typeface="Arial" panose="020B0604020202020204" pitchFamily="34" charset="0"/>
              <a:buChar char="•"/>
              <a:defRPr sz="100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46888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11480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76072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40664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05256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69848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34440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990320" indent="-822960" algn="l" defTabSz="329184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64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b="1" dirty="0" smtClean="0"/>
              <a:t>Supplementary</a:t>
            </a:r>
            <a:endParaRPr lang="en-US" sz="9600" b="1" dirty="0"/>
          </a:p>
        </p:txBody>
      </p:sp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1FB51FF9-4A4C-964A-8C12-07B1AE833F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040644" y="190536"/>
            <a:ext cx="7075304" cy="168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2163</TotalTime>
  <Words>603</Words>
  <Application>Microsoft Office PowerPoint</Application>
  <PresentationFormat>Custom</PresentationFormat>
  <Paragraphs>111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맑은 고딕</vt:lpstr>
      <vt:lpstr>Arial</vt:lpstr>
      <vt:lpstr>Calibri</vt:lpstr>
      <vt:lpstr>Calibri Light</vt:lpstr>
      <vt:lpstr>Office Theme</vt:lpstr>
      <vt:lpstr>1661: Detecting Micro-Expression Occurrences in Videos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Nora Hashim</dc:creator>
  <cp:lastModifiedBy>Gen Bing</cp:lastModifiedBy>
  <cp:revision>64</cp:revision>
  <cp:lastPrinted>2017-01-19T06:38:35Z</cp:lastPrinted>
  <dcterms:created xsi:type="dcterms:W3CDTF">2017-01-18T07:25:16Z</dcterms:created>
  <dcterms:modified xsi:type="dcterms:W3CDTF">2021-03-10T16:06:48Z</dcterms:modified>
</cp:coreProperties>
</file>